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15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66FF99"/>
    <a:srgbClr val="CCECFF"/>
    <a:srgbClr val="99FF99"/>
    <a:srgbClr val="CCFFFF"/>
    <a:srgbClr val="FFCCFF"/>
    <a:srgbClr val="FF99FF"/>
    <a:srgbClr val="33CCFF"/>
    <a:srgbClr val="FF66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5D4CD-E989-4A41-AEC9-B9B53AE4E147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57B0F-90D7-45E8-BB7C-D59C5C309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9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85FC6-F854-4080-AECE-D29796C068E4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E42F4-DD5F-4B91-95C7-5C1D45C6E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9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78D92D-16F9-4E66-A25A-3EA0673CE825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506752-1A6B-4EF1-AD16-D01DEE2DEBD4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812C5-FCDE-4E9C-A640-2354120760AA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F8F988-232D-4E15-9E8F-64FD8E7E7A31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670CD5-770C-4BE8-91C1-8F4EB1926DF6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3E0CD-11EB-40AC-964C-4131D2803BBC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B1F17-8E0E-4211-A5A7-DB97AEE12A02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8F86B-1ABE-4364-9B7D-0F9C6FD1E47E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C494C0-89DC-4936-B4DC-4E8358F3A5FB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131098-7DAC-4E2B-95A1-C79107F2AD9E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4D4E1A-C892-4D0A-AB71-1730655041BE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th-TH" noProof="0" smtClean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6FBA62-ACCE-416E-A4E4-658EC946C3FF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คลิกเพื่อแก้ไขลักษณะต้นแบบชื่อเรื่อง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fld id="{E663B09D-58CF-498C-9ACD-FD22CC3A3C8F}" type="datetime1">
              <a:rPr lang="en-US" smtClean="0"/>
              <a:pPr/>
              <a:t>4/7/2017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fld id="{603B0B0B-8AFB-465D-802F-777BD4561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ngsana New" pitchFamily="18" charset="-34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385342"/>
            <a:ext cx="8352928" cy="1971650"/>
          </a:xfrm>
        </p:spPr>
        <p:txBody>
          <a:bodyPr>
            <a:noAutofit/>
          </a:bodyPr>
          <a:lstStyle/>
          <a:p>
            <a:r>
              <a:rPr lang="th-TH" altLang="th-TH" sz="3200" b="1" dirty="0">
                <a:solidFill>
                  <a:srgbClr val="4B080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ประกาศคณะกรรมการหลักประกันสุขภาพแห่งชาติ</a:t>
            </a:r>
            <a:r>
              <a:rPr lang="en-US" altLang="th-TH" sz="3200" b="1" dirty="0">
                <a:solidFill>
                  <a:srgbClr val="4B080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altLang="th-TH" sz="3200" b="1" dirty="0">
                <a:solidFill>
                  <a:srgbClr val="4B080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altLang="th-TH" sz="3200" b="1" dirty="0">
                <a:solidFill>
                  <a:srgbClr val="4B080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 การกำหนดหลักเกณฑ์เพื่อสนับสนุนให้องค์กรปกครองส่วนท้องถิ่น ดำเนินงานและบริหารจัดการกองทุนหลักประกันสุขภาพในระดับท้องถิ่นหรือพื้นที่ </a:t>
            </a:r>
            <a:r>
              <a:rPr lang="th-TH" alt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altLang="th-TH" sz="32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ฉบับที่ ๒) พ.ศ. ๒๕๕๙ </a:t>
            </a:r>
            <a:endParaRPr lang="en-US" altLang="th-TH" sz="32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" name="Picture 9" descr="C:\Users\kanchana.s\AppData\Local\Microsoft\Windows\Temporary Internet Files\Content.IE5\00IYDD7Q\MC9003435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648" y="3774398"/>
            <a:ext cx="3089552" cy="1670826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B0B-8AFB-465D-802F-777BD456166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 descr="Map smi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121"/>
            <a:ext cx="1648210" cy="302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88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pPr algn="thaiDist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ค่าใช้จ่ายตามวรรคหนึ่ง ให้จ่ายเป็น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ค่าตอบแทนของบุคลากร      ที่เกี่ยวข้องตามอัตราที่หน่วยงานที่จัดบริการกำหนดได้ และรวมถึงจ่ายเป็นค่าตอบแทนของผู้ช่วยเหลือดูแลผู้สูงอายุที่มีภาวะพึ่งพิง ในอัตราที่แตกต่างกันได้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ตามอัตราที่หน่วยงานที่จัดบริการกำหนดหรือตามที่คณะอนุกรรมการตามข้อ ๘/๑ กำหนดหรือเห็นชอบ 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แต่ต้องไม่เกินค่าแรงขั้นต่ำที่รัฐบาลกำหนด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”</a:t>
            </a:r>
          </a:p>
          <a:p>
            <a:pPr algn="thaiDist">
              <a:buFont typeface="Wingdings" panose="05000000000000000000" pitchFamily="2" charset="2"/>
              <a:buNone/>
              <a:defRPr/>
            </a:pPr>
            <a:endParaRPr lang="th-TH" b="1" dirty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922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พ.ศ. </a:t>
            </a:r>
            <a:r>
              <a:rPr lang="th-TH" sz="4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๒๕๕๙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endParaRPr lang="th-TH" sz="32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72000"/>
          </a:xfrm>
          <a:ln>
            <a:solidFill>
              <a:srgbClr val="000066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ข้อ ๔ ให้เพิ่มความต่อไปนี้เป็นข้อ ๘/๑ ของประกาศฯ พ.ศ.๒๕๕๗</a:t>
            </a:r>
          </a:p>
          <a:p>
            <a:pPr algn="thaiDist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“ข้อ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๘/๑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ให้คณะกรรมการกองทุน แต่งตั้งคณะอนุกรรมการชุดหนึ่งชื่อ “คณะอนุกรรมการสนับสนุนการจัดบริการดูแลระยะยาวสำหรับผู้สูงอายุที่มีภาวะพึ่งพิง” 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มีหน้าที่พิจารณาจัดหา กำหนดอัตราการชดเชยค่าบริการ และเห็นชอบ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ให้ศูนย์พัฒนาคุณภาพชีวิตผู้สูงอายุในชุมชน หรือหน่วยบริการ หรือสถานบริการ เข้าร่วมจัดบริการดูแลระยะยาว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ด้านสาธารณสุขสำหรับผู้สูงอายุที่มีภาวะพึ่งพิง ตามข้อ ๗/๑ เพื่อให้ผู้สูงอายุที่มีภาวะพึ่งพิง ได้รับบริการตามชุดสิทธิประโยชน์และอัตราที่กำหนด   ในเอกสารแนบท้าย โดยให้มีองค์ประกอบอย่างน้อย ดังต่อไปนี้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973586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153400" cy="838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สรุปประเด็นสำคัญในประกาศฯ (ฉบับที่ ๒) พ.ศ. ๒๕๕๙ </a:t>
            </a:r>
            <a:endParaRPr lang="th-TH" sz="36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562600"/>
          </a:xfrm>
          <a:ln>
            <a:solidFill>
              <a:srgbClr val="000066"/>
            </a:solidFill>
          </a:ln>
        </p:spPr>
        <p:txBody>
          <a:bodyPr/>
          <a:lstStyle/>
          <a:p>
            <a:pPr marL="742950" indent="-742950"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(๑) ผู้บริหารสูงสุดขององค์กรปกครองท้องถิ่นหรือ     	           ประธานอนุกรรมการ</a:t>
            </a:r>
          </a:p>
          <a:p>
            <a:pPr marL="742950" indent="-742950"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 ผู้บริหารอื่นที่ได้รับมอบหมาย	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(๒) ผู้แทนกรรมการกองทุนหลักประกันสุขภาพ (๒ คน)                 อนุกรรมการ                        </a:t>
            </a:r>
          </a:p>
          <a:p>
            <a:pPr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(๓) ผู้อำนวยการโรงพยาบาลของรัฐในพื้นที่ </a:t>
            </a: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หรือ</a:t>
            </a:r>
            <a:r>
              <a:rPr lang="th-TH" sz="2800" b="1" dirty="0">
                <a:solidFill>
                  <a:schemeClr val="accent4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ผู้แทน (๑ คน</a:t>
            </a: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  </a:t>
            </a: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อนุกรรมการ</a:t>
            </a:r>
            <a:endParaRPr lang="th-TH" sz="2800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(๔) สาธารณสุขอำเภอในพื้นที่หรือผู้แทน (๑ คน) 	              อนุกรรมการ</a:t>
            </a:r>
            <a:endParaRPr lang="en-US" sz="2800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(๕) หัวหน้าหน่วยบริการปฐมภูมิของรัฐในพื้นที่ (๑ คน)	              อนุกรรมการ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(๖) ผู้จัดการระบบการดูแลระยะยาวด้านสาธารณสุขในพื้นที่ (๑ คน) อนุกรรมการ</a:t>
            </a:r>
            <a:endParaRPr lang="en-US" sz="2800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(๗) ผู้ช่วยเหลือดูแลผู้สูงอายุที่มีภาวะพึ่งพิงในพื้นที่ (๑ คน)            อนุกรรมการ  </a:t>
            </a:r>
            <a:endParaRPr lang="en-US" sz="2800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(๘) ปลัดองค์กรปกครองท้องถิ่นหรือ                             อนุกรรมการและเลขานุการ 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sz="28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เจ้าหน้าที่อื่นที่ได้รับมอบหมาย (๑ คน)</a:t>
            </a:r>
            <a:endParaRPr lang="en-US" sz="2800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24749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28328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สรุปประเด็นสำคัญในประกาศฯ (ฉบับที่ ๒) พ.ศ.๒๕๕๙</a:t>
            </a:r>
            <a:endParaRPr lang="th-TH" sz="36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29699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029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ข้อ ๕ ประกาศนี้ให้มีผลใช้บังคับตั้งแต่วันที่ ๔ มกราคม ๒๕๕๙ เป็นต้นไป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 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                     ประกาศ  ณ  วันที่  ๘  กุมภาพันธ์  ๒๕๕๙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						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			(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นายปิยะสกล  สกลสัตยาทร)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		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  รัฐมนตรีว่าการกระทรวงสาธารณสุข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	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           ประธานกรรมการหลักประกันสุขภาพแห่งชาติ</a:t>
            </a: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	</a:t>
            </a:r>
          </a:p>
          <a:p>
            <a:pPr marL="742950" indent="-742950">
              <a:buFont typeface="Wingdings" panose="05000000000000000000" pitchFamily="2" charset="2"/>
              <a:buNone/>
              <a:defRPr/>
            </a:pPr>
            <a:endParaRPr lang="en-US" sz="2800" b="1" dirty="0" smtClean="0">
              <a:solidFill>
                <a:srgbClr val="002060"/>
              </a:solidFill>
              <a:effectLst/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658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715000"/>
          </a:xfrm>
          <a:noFill/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effectLst/>
                <a:latin typeface="BrowalliaUPC" pitchFamily="34" charset="-34"/>
                <a:cs typeface="BrowalliaUPC" pitchFamily="34" charset="-34"/>
              </a:rPr>
              <a:t>	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เอกสารแนบท้าย ประกาศคณะกรรมการหลักประกันสุขภาพแห่งชาติ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เรื่อง การกำหนดหลักเกณฑ์เพื่อสนับสนุนให้องค์กรปกครองส่วนท้องถิ่นดำเนินงานและบริหารจัดการกองทุนหลักประกันสุขภาพในระดับท้องถิ่นหรือพื้นที่ (ฉบับที่ ๒ ) พ.ศ. ๒๕๕๙</a:t>
            </a:r>
            <a:r>
              <a:rPr lang="th-TH" b="1" dirty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ลงวันที่  ๘  กุมภาพันธ์  ๒๕๕๙</a:t>
            </a:r>
            <a:endParaRPr lang="en-US" b="1" dirty="0" smtClean="0">
              <a:solidFill>
                <a:srgbClr val="002060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endParaRPr lang="en-US" b="1" dirty="0" smtClean="0">
              <a:solidFill>
                <a:srgbClr val="002060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ชุดสิทธิประโยชน์ และ อัตราการชดเชยค่าบริการด้านสาธารณสุขสำหรับผู้สูงอายุที่มีภาวะพึ่งพิง (เหมาจ่าย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ราย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ปี)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002060"/>
                </a:solidFill>
                <a:effectLst/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(รายละเอียดตามประกาศฯ)</a:t>
            </a:r>
            <a:endParaRPr lang="en-US" b="1" dirty="0" smtClean="0">
              <a:solidFill>
                <a:srgbClr val="FF0000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effectLst/>
              </a:rPr>
              <a:t/>
            </a:r>
            <a:br>
              <a:rPr lang="en-US" b="1" dirty="0" smtClean="0">
                <a:solidFill>
                  <a:srgbClr val="002060"/>
                </a:solidFill>
                <a:effectLst/>
              </a:rPr>
            </a:br>
            <a:endParaRPr lang="th-TH" b="1" dirty="0" smtClean="0">
              <a:solidFill>
                <a:srgbClr val="002060"/>
              </a:solidFill>
              <a:effectLst/>
              <a:ea typeface="Tahoma" pitchFamily="34" charset="0"/>
              <a:cs typeface="Tahoma" pitchFamily="34" charset="0"/>
            </a:endParaRPr>
          </a:p>
          <a:p>
            <a:pPr marL="742950" indent="-742950">
              <a:buFont typeface="Wingdings" panose="05000000000000000000" pitchFamily="2" charset="2"/>
              <a:buNone/>
              <a:defRPr/>
            </a:pPr>
            <a:endParaRPr lang="en-US" b="1" dirty="0" smtClean="0">
              <a:solidFill>
                <a:srgbClr val="002060"/>
              </a:solidFill>
              <a:effectLst/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460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25288" y="1956792"/>
          <a:ext cx="8839200" cy="3261360"/>
        </p:xfrm>
        <a:graphic>
          <a:graphicData uri="http://schemas.openxmlformats.org/drawingml/2006/table">
            <a:tbl>
              <a:tblPr/>
              <a:tblGrid>
                <a:gridCol w="1893888"/>
                <a:gridCol w="1736725"/>
                <a:gridCol w="1673225"/>
                <a:gridCol w="1766887"/>
                <a:gridCol w="1768475"/>
              </a:tblGrid>
              <a:tr h="1920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ประเภทและ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กิจกรรมบริการ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(ชุดสิทธิประโยชน์)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กลุ่มที่ ๑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เคลื่อนไหวได้บ้าง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และอาจมีปัญหาการกิน หรือการขับถ่าย แต่ไม่มีภาวะสับสนทางสมอง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กลุ่มที่ ๒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เหมือนกลุ่มที่ ๑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แต่มีภาวะสับสนทางสมอง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กลุ่มที่ ๓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เคลื่อนไหวเองไม่ได้ และอาจมีปัญหาการกิน หรือการขับถ่าย หรือมีอาการเจ็บป่วยรุนแรง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กลุ่มที่ ๔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เหมือนกลุ่มที่ ๓ และมีอาการเจ็บป่วยรุนแรง หรืออยู่ในระยะท้ายของชีวิต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EEF"/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อัตราการชดเชยค่าบริการ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(เหมาจ่าย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ปี)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E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ไม่เกิน ๔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 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     บาท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ปี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E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๓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 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– 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๖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         บาท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ปี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E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๔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 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– 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๘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     บาท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ปี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E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๕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–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๑๐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๐๐๐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anose="020B0500040200020003" pitchFamily="34" charset="-34"/>
                          <a:ea typeface="Cordia New" pitchFamily="34" charset="-34"/>
                          <a:cs typeface="TH SarabunPSK" panose="020B0500040200020003" pitchFamily="34" charset="-34"/>
                        </a:rPr>
                        <a:t>    บาท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kumimoji="0" lang="th-TH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 SarabunPSK" pitchFamily="34" charset="-34"/>
                          <a:ea typeface="Cordia New" pitchFamily="34" charset="-34"/>
                          <a:cs typeface="TH SarabunPSK" pitchFamily="34" charset="-34"/>
                        </a:rPr>
                        <a:t>ปี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 SarabunPSK" panose="020B0500040200020003" pitchFamily="34" charset="-34"/>
                        <a:ea typeface="Cordia New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E5E9"/>
                    </a:solidFill>
                  </a:tcPr>
                </a:tc>
              </a:tr>
            </a:tbl>
          </a:graphicData>
        </a:graphic>
      </p:graphicFrame>
      <p:sp>
        <p:nvSpPr>
          <p:cNvPr id="21532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229600" cy="107791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th-TH" sz="3200" b="1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ผู้สูงอายุที่มีภาวะพึ่งพิงแบ่งเป็น ๔ กลุ่ม</a:t>
            </a:r>
          </a:p>
          <a:p>
            <a:pPr algn="ctr" eaLnBrk="1" hangingPunct="1"/>
            <a:r>
              <a:rPr lang="th-TH" altLang="th-TH" sz="3200" b="1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ตามความต้องการการบริการด้านสาธารณสุข</a:t>
            </a:r>
          </a:p>
        </p:txBody>
      </p:sp>
    </p:spTree>
    <p:extLst>
      <p:ext uri="{BB962C8B-B14F-4D97-AF65-F5344CB8AC3E}">
        <p14:creationId xmlns:p14="http://schemas.microsoft.com/office/powerpoint/2010/main" val="121655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 (คำนิยาม)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884784"/>
            <a:ext cx="8382000" cy="3200400"/>
          </a:xfrm>
          <a:ln>
            <a:solidFill>
              <a:srgbClr val="000066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ข้อ ๑ ให้เพิ่มบทนิยามดังต่อไปนี้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“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ผู้สูงอายุที่มีภาวะพึ่งพิง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” หมายความว่า ผู้สูงอายุ หรือบุคคลอื่นๆที่มีคะแนนประเมินความสามารถในการดำเนินชีวิตประจำวันตามดัชนีบาร์</a:t>
            </a:r>
            <a:r>
              <a:rPr lang="th-TH" b="1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เธล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เอดี</a:t>
            </a:r>
            <a:r>
              <a:rPr lang="th-TH" b="1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แอล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(</a:t>
            </a:r>
            <a:r>
              <a:rPr lang="en-US" b="1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Barthel</a:t>
            </a: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ADL index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) </a:t>
            </a:r>
            <a:r>
              <a:rPr lang="th-TH" b="1" u="sng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เท่ากับหรือน้อยกว่า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 ๑๑ คะแนน ซึ่งแบ่งออกเป็น ๔ กลุ่ม (ติดบ้าน ๒ กลุ่ม ติดเตียง ๒ กลุ่ม)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และมีสิทธิได้รับบริการสาธารณสุขตามชุดสิทธิประโยชน์ในเอกสารแนบท้าย 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359392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 (คำนิยาม)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พ.ศ. </a:t>
            </a:r>
            <a:r>
              <a:rPr lang="th-TH" sz="4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๒๕๕๙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endParaRPr lang="th-TH" sz="32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3733800"/>
          </a:xfrm>
          <a:ln>
            <a:solidFill>
              <a:srgbClr val="000066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การบริการดูแลระยะยาวด้านสาธารณสุขสำหรับผู้สูงอายุที่มีภาวะพึ่งพิง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”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หมายความว่า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การบริการตามชุดสิทธิประโยชน์ในเอกสารแนบท้าย ที่เป็นการ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ให้บริการ ณ ครัวเรือน หรือที่ศูนย์พัฒนาคุณภาพชีวิตผู้สูงอายุในชุมชน หรือที่หน่วยบริการ หรือที่สถานบริการ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ที่ให้บริการดูแลระยะยาวด้านสาธารณสุขสำหรับผู้สูงอายุที่มีภาวะพึ่งพิง โดยบุคลากรสาธารณสุขหรือผู้ช่วยเหลือดูแลผู้สูงอายุที่มีภาวะพึ่งพิง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91626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สรุปประเด็นสำคัญ(คำนิยาม)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352800"/>
          </a:xfrm>
          <a:ln>
            <a:solidFill>
              <a:schemeClr val="bg2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effectLst/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ศูนย์พัฒนาคุณภาพชีวิตผู้สูงอายุในชุมชน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” </a:t>
            </a:r>
            <a:endParaRPr lang="th-TH" b="1" dirty="0" smtClean="0">
              <a:solidFill>
                <a:srgbClr val="FF0000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หมายความว่า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ศูนย์พัฒนาและฟื้นฟูคุณภาพชีวิตผู้สูงอายุและคนพิการ หรือศูนย์ที่มีชื่ออย่างอื่นตามข้อ ๗(๓) 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ซึ่งจัดตั้งขึ้นโดยองค์กรปกครองส่วนท้องถิ่น หรือที่คณะอนุกรรมการตามข้อ ๘/๑ เห็นชอบ</a:t>
            </a:r>
            <a:endParaRPr lang="th-TH" dirty="0" smtClean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  <a:p>
            <a:pPr>
              <a:defRPr/>
            </a:pPr>
            <a:endParaRPr lang="th-TH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265584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สรุปประเด็นสำคัญ(คำนิยาม)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พ.ศ. </a:t>
            </a:r>
            <a:r>
              <a:rPr lang="th-TH" sz="4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๒๕๕๙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endParaRPr lang="th-TH" sz="32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855440"/>
            <a:ext cx="8382000" cy="3733800"/>
          </a:xfrm>
          <a:ln>
            <a:solidFill>
              <a:srgbClr val="000066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ผู้ช่วยเหลือดูแลผู้สูงอายุที่มีภาวะพึ่งพิง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”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หมายความว่า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บุคคล(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Care giver)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 ที่ผ่านการอบรมตามหลักสูตร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ที่คณะอนุกรรมการพัฒนาระบบการดูแลระยะยาวสำหรับผู้สูงอายุที่มีภาวะพึ่งพิง หรือคณะอนุกรรมการอื่นภายใต้คณะกรรมการหลักประกันสุขภาพแห่งชาติ หรือสำนักงานหลักประกันสุขภาพแห่งชาติ เห็นชอบ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35675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628800"/>
            <a:ext cx="8382000" cy="4267200"/>
          </a:xfrm>
          <a:ln>
            <a:solidFill>
              <a:srgbClr val="000066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ข้อ ๒ ให้เพิ่มความต่อไปนี้เป็นข้อ ๕/๑ และข้อ ๕/๒ 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ของประกาศฯ พ.ศ. ๒๕๕๗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“ข้อ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๕/๑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นอกจากเงินหรือทรัพย์สินในกองทุนหลักประกันสุขภาพตามข้อ ๕ แล้ว ให้องค์กรปกครองส่วนท้องถิ่นที่มีความพร้อม ความเหมาะสม ซึ่งได้แสดงความจำนงเข้าร่วม และสำนักงานหลักประกันสุขภาพแห่งชาติเห็นชอบ 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ได้รับเงินเพิ่มจากกองทุนหลักประกันสุขภาพแห่งชาติ ในส่วนค่าบริการสาธารณสุขสำหรับผู้สูงอายุที่มีภาวะพึ่งพิง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ตามที่คณะกรรมการหลักประกันสุขภาพแห่งชาติกำหนด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55425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rgbClr val="000000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rgbClr val="000000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000000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pPr algn="thaiDist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		เงินที่ได้รับตามวรรคหนึ่ง ให้ถือว่าเป็นเงินหรือทรัพย์สินในกองทุนหลักประกันสุขภาพ แต่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ให้เปิดบัญชีเงินฝากกับธนาคารเพื่อการเกษตรและสหกรณ์การเกษตร(ธ.ก.ส.) ชื่อ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บัญชีกองทุนหลักประกันสุขภาพ(....ชื่อองค์กรปกครองส่วนท้องถิ่น) เพื่อการดูแลผู้สูงอายุที่มีภาวะพึ่งพิง</a:t>
            </a:r>
            <a:r>
              <a:rPr lang="en-US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”</a:t>
            </a: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 แยกออกจากบัญชีกองทุนหลักประกันสุขภาพ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โดยมีวัตถุประสงค์เพื่อเป็นค่าใช้จ่ายสนับสนุนและส่งเสริมการบริการดูแลระยะยาวด้านสาธารณสุขสำหรับผู้สูงอายุที่มีภาวะพึ่งพิง ทั้งนี้ภายใต้บังคับของ ข้อ ๗/๑ และ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ให้สามารถใช้ในปีงบประมาณถัดๆ ไปได้</a:t>
            </a:r>
            <a:endParaRPr lang="en-US" b="1" dirty="0" smtClean="0">
              <a:solidFill>
                <a:srgbClr val="FF0000"/>
              </a:solidFill>
              <a:effectLst/>
              <a:latin typeface="TH SarabunPSK" pitchFamily="34" charset="-34"/>
              <a:cs typeface="TH SarabunPSK" pitchFamily="34" charset="-34"/>
            </a:endParaRPr>
          </a:p>
          <a:p>
            <a:pPr algn="thaiDist">
              <a:defRPr/>
            </a:pPr>
            <a:endParaRPr lang="th-TH" b="1" dirty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9540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337592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 พ.ศ. ๒๕๕๙ </a:t>
            </a:r>
            <a:endParaRPr lang="th-TH" sz="36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2276872"/>
            <a:ext cx="8382000" cy="2133600"/>
          </a:xfrm>
          <a:ln>
            <a:solidFill>
              <a:srgbClr val="000066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“ข้อ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๕/๒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ให้เงินกองทุนหลักประกันสุขภาพตามข้อ ๕ 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สามารถใช้ในปีงบประมาณถัดๆไปได้ และสามารถนำไปใช้เป็นค่าใช้จ่ายสนับสนุนและส่งเสริมการจัดบริการดูแลระยะยาวด้านสาธารณสุข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สำหรับผู้สูงอายุที่มีภาวะพึ่งพิง ทั้งนี้ภายใต้บังคับของข้อ ๗/๑ ได้”</a:t>
            </a:r>
            <a:endParaRPr lang="en-US" b="1" dirty="0" smtClean="0">
              <a:solidFill>
                <a:schemeClr val="accent4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9763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229600" cy="1219200"/>
          </a:xfrm>
          <a:solidFill>
            <a:srgbClr val="CCECFF"/>
          </a:solidFill>
        </p:spPr>
        <p:txBody>
          <a:bodyPr/>
          <a:lstStyle/>
          <a:p>
            <a:pPr>
              <a:defRPr/>
            </a:pP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สรุปประเด็นสำคัญ</a:t>
            </a:r>
            <a:b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36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ในประกาศฯ (ฉบับที่ ๒)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พ.ศ. </a:t>
            </a:r>
            <a:r>
              <a:rPr lang="th-TH" sz="4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๒๕๕๙</a:t>
            </a:r>
            <a:r>
              <a:rPr lang="th-TH" sz="3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endParaRPr lang="th-TH" sz="3200" b="1" dirty="0">
              <a:solidFill>
                <a:schemeClr val="accent4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512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72000"/>
          </a:xfrm>
          <a:ln>
            <a:solidFill>
              <a:srgbClr val="000066"/>
            </a:solidFill>
          </a:ln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rgbClr val="C00000"/>
                </a:solidFill>
                <a:effectLst/>
                <a:latin typeface="TH SarabunPSK" pitchFamily="34" charset="-34"/>
                <a:cs typeface="TH SarabunPSK" pitchFamily="34" charset="-34"/>
              </a:rPr>
              <a:t>ข้อ ๓ ให้เพิ่มความต่อไปนี้เป็นข้อ ๗/๑ ของประกาศฯ พ.ศ.๒๕๕๗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“ข้อ 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๗/๑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เงินกองทุนหลักประกันสุขภาพ ตามข้อ ๕/๑ และข้อ ๕/๒ ให้ใช้จ่ายเพื่อสนับสนุนและส่งเสริมการจัดบริการดูแลระยะยาวด้านสาธารณสุขสำหรับผู้สูงอายุที่มีภาวะพึ่งพิงตามชุดสิทธิประโยชน์ และอัตราที่กำหนดในเอกสารแนบท้าย</a:t>
            </a:r>
            <a:r>
              <a:rPr lang="th-TH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TH SarabunPSK" pitchFamily="34" charset="-34"/>
                <a:cs typeface="TH SarabunPSK" pitchFamily="34" charset="-34"/>
              </a:rPr>
              <a:t>ของศูนย์พัฒนาคุณภาพชีวิตผู้สูงอายุในชุมชน หรือหน่วยบริการ หรือสถานบริการ ที่จัดบริการดูแลระยะยาวด้านสาธารณสุขสำหรับผู้สูงอายุที่มีภาวะพึ่งพิงที่คณะอนุกรรมการตามข้อ ๘/๑ เห็นชอบ ทั้งนี้ กรณีที่</a:t>
            </a:r>
            <a:r>
              <a:rPr lang="th-TH" b="1" dirty="0" smtClean="0">
                <a:solidFill>
                  <a:srgbClr val="FF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ใช้เงินกองทุนตามข้อ ๕/๑ และ ข้อ ๕/๒ให้คณะอนุกรรมการรายงานให้คณะกรรมการกองทุนทราบ</a:t>
            </a:r>
            <a:endParaRPr lang="en-US" b="1" dirty="0" smtClean="0">
              <a:solidFill>
                <a:srgbClr val="FF0000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108229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1">
  <a:themeElements>
    <a:clrScheme name="การออกแบบเริ่มต้น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การออกแบบเริ่มต้น">
      <a:majorFont>
        <a:latin typeface="Arial"/>
        <a:ea typeface=""/>
        <a:cs typeface="Angsana New"/>
      </a:majorFont>
      <a:minorFont>
        <a:latin typeface="Arial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การออกแบบเริ่มต้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การออกแบบเริ่มต้น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การออกแบบเริ่มต้น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ชุดรูปแบบ1</Template>
  <TotalTime>4680</TotalTime>
  <Words>707</Words>
  <Application>Microsoft Office PowerPoint</Application>
  <PresentationFormat>นำเสนอทางหน้าจอ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15</vt:i4>
      </vt:variant>
    </vt:vector>
  </HeadingPairs>
  <TitlesOfParts>
    <vt:vector size="16" baseType="lpstr">
      <vt:lpstr>ชุดรูปแบบ1</vt:lpstr>
      <vt:lpstr>ประกาศคณะกรรมการหลักประกันสุขภาพแห่งชาติ เรื่อง การกำหนดหลักเกณฑ์เพื่อสนับสนุนให้องค์กรปกครองส่วนท้องถิ่น ดำเนินงานและบริหารจัดการกองทุนหลักประกันสุขภาพในระดับท้องถิ่นหรือพื้นที่ (ฉบับที่ ๒) พ.ศ. ๒๕๕๙ </vt:lpstr>
      <vt:lpstr>สรุปประเด็นสำคัญ (คำนิยาม) ในประกาศฯ (ฉบับที่ ๒) พ.ศ. ๒๕๕๙ </vt:lpstr>
      <vt:lpstr>สรุปประเด็นสำคัญ (คำนิยาม) ในประกาศฯ (ฉบับที่ ๒) พ.ศ. ๒๕๕๙ </vt:lpstr>
      <vt:lpstr>สรุปประเด็นสำคัญ(คำนิยาม) ในประกาศฯ (ฉบับที่ ๒) พ.ศ. ๒๕๕๙ </vt:lpstr>
      <vt:lpstr>สรุปประเด็นสำคัญ(คำนิยาม)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 ในประกาศฯ (ฉบับที่ ๒) พ.ศ. ๒๕๕๙ </vt:lpstr>
      <vt:lpstr>สรุปประเด็นสำคัญในประกาศฯ (ฉบับที่ ๒) พ.ศ. ๒๕๕๙ </vt:lpstr>
      <vt:lpstr>สรุปประเด็นสำคัญในประกาศฯ (ฉบับที่ ๒) พ.ศ.๒๕๕๙</vt:lpstr>
      <vt:lpstr>งานนำเสนอ PowerPoint</vt:lpstr>
      <vt:lpstr>งานนำเสนอ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kanchana.s</dc:creator>
  <cp:lastModifiedBy>acer</cp:lastModifiedBy>
  <cp:revision>197</cp:revision>
  <dcterms:created xsi:type="dcterms:W3CDTF">2015-08-26T01:47:35Z</dcterms:created>
  <dcterms:modified xsi:type="dcterms:W3CDTF">2017-04-07T02:03:53Z</dcterms:modified>
</cp:coreProperties>
</file>